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8" r:id="rId6"/>
    <p:sldId id="267" r:id="rId7"/>
    <p:sldId id="261" r:id="rId8"/>
    <p:sldId id="262" r:id="rId9"/>
    <p:sldId id="269" r:id="rId10"/>
    <p:sldId id="263" r:id="rId11"/>
    <p:sldId id="271" r:id="rId12"/>
    <p:sldId id="264" r:id="rId13"/>
    <p:sldId id="270" r:id="rId14"/>
    <p:sldId id="265" r:id="rId15"/>
    <p:sldId id="266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1"/>
  </p:normalViewPr>
  <p:slideViewPr>
    <p:cSldViewPr snapToGrid="0" snapToObjects="1">
      <p:cViewPr varScale="1">
        <p:scale>
          <a:sx n="90" d="100"/>
          <a:sy n="90" d="100"/>
        </p:scale>
        <p:origin x="23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347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70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471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215700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1086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692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177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8058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790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8507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6205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002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1CF1F-FCF9-304F-8439-1EDEE2EB19BF}" type="datetimeFigureOut">
              <a:rPr lang="ru-RU" smtClean="0"/>
              <a:t>28.07.2019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105A9-3BBB-D745-A2CD-5704237B2D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542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1277810" y="2960361"/>
            <a:ext cx="9774803" cy="1456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3300" cap="all" dirty="0">
                <a:latin typeface="PFBeauSansPro-Regular" panose="02000500000000020004" pitchFamily="50" charset="0"/>
                <a:sym typeface="PFBeauSansPro-Bold"/>
              </a:rPr>
              <a:t>Занятие 5</a:t>
            </a:r>
          </a:p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5000" b="1" cap="all" dirty="0" smtClean="0">
                <a:sym typeface="PFBeauSansPro-Bold"/>
              </a:rPr>
              <a:t>Матрицы в </a:t>
            </a:r>
            <a:r>
              <a:rPr lang="en-US" sz="5000" b="1" cap="all" dirty="0" smtClean="0">
                <a:sym typeface="PFBeauSansPro-Bold"/>
              </a:rPr>
              <a:t>python</a:t>
            </a:r>
            <a:endParaRPr lang="ru-RU" sz="5000" dirty="0"/>
          </a:p>
        </p:txBody>
      </p:sp>
      <p:pic>
        <p:nvPicPr>
          <p:cNvPr id="8" name="pasted-image.pdf">
            <a:extLst>
              <a:ext uri="{FF2B5EF4-FFF2-40B4-BE49-F238E27FC236}">
                <a16:creationId xmlns="" xmlns:a16="http://schemas.microsoft.com/office/drawing/2014/main" id="{8406B437-B6C7-4DB9-8A6B-6FD3B907A0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7307" y="746919"/>
            <a:ext cx="1920935" cy="53400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300221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ВОТ ГДЕ МАТРИЦЫ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Преобразуем в таблицу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119170"/>
              </p:ext>
            </p:extLst>
          </p:nvPr>
        </p:nvGraphicFramePr>
        <p:xfrm>
          <a:off x="437000" y="2525333"/>
          <a:ext cx="11379200" cy="32978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  <a:gridCol w="1625600"/>
                <a:gridCol w="1625600"/>
              </a:tblGrid>
              <a:tr h="46321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Признаки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Боевик / военный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Мелодрама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Трагический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Новинка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Отечественный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Есть Киану Ривз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Джон </a:t>
                      </a:r>
                      <a:r>
                        <a:rPr lang="ru-RU" sz="2400" dirty="0" err="1" smtClean="0"/>
                        <a:t>Уик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2014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В бой идут одни старики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1973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Сладкий ноябрь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2001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5521044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ВОТ ГДЕ МАТРИЦЫ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Преобразуем в таблицу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119170"/>
              </p:ext>
            </p:extLst>
          </p:nvPr>
        </p:nvGraphicFramePr>
        <p:xfrm>
          <a:off x="437000" y="2525333"/>
          <a:ext cx="11379200" cy="32978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  <a:gridCol w="1625600"/>
                <a:gridCol w="1625600"/>
              </a:tblGrid>
              <a:tr h="46321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Признаки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Боевик / военный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Мелодрама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Трагический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Новинка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Отечественный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Есть Киану Ривз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Джон </a:t>
                      </a:r>
                      <a:r>
                        <a:rPr lang="ru-RU" sz="2400" dirty="0" err="1" smtClean="0"/>
                        <a:t>Уик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2014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В бой идут одни старики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1973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</a:tr>
              <a:tr h="463212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Сладкий ноябрь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2001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Прямоугольник 2"/>
          <p:cNvSpPr/>
          <p:nvPr/>
        </p:nvSpPr>
        <p:spPr>
          <a:xfrm>
            <a:off x="2084832" y="2525333"/>
            <a:ext cx="1560576" cy="82746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6950516" y="2525333"/>
            <a:ext cx="1560576" cy="82746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354936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Векторы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Нарисуем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 flipV="1">
            <a:off x="1475232" y="5937504"/>
            <a:ext cx="9643872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V="1">
            <a:off x="1475232" y="2326287"/>
            <a:ext cx="0" cy="364540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095119" y="6047232"/>
            <a:ext cx="1748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smtClean="0"/>
              <a:t>год выпуска</a:t>
            </a:r>
            <a:endParaRPr lang="ru-RU" sz="2400"/>
          </a:p>
        </p:txBody>
      </p:sp>
      <p:sp>
        <p:nvSpPr>
          <p:cNvPr id="12" name="TextBox 11"/>
          <p:cNvSpPr txBox="1"/>
          <p:nvPr/>
        </p:nvSpPr>
        <p:spPr>
          <a:xfrm>
            <a:off x="0" y="2326287"/>
            <a:ext cx="13773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боевик </a:t>
            </a:r>
            <a:r>
              <a:rPr lang="ru-RU" sz="2400" smtClean="0"/>
              <a:t>/ </a:t>
            </a:r>
          </a:p>
          <a:p>
            <a:r>
              <a:rPr lang="ru-RU" sz="2400" dirty="0" smtClean="0"/>
              <a:t>военный</a:t>
            </a:r>
            <a:endParaRPr lang="ru-RU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804672" y="3391350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smtClean="0"/>
              <a:t>1</a:t>
            </a:r>
            <a:endParaRPr lang="ru-RU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819295" y="5297661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0</a:t>
            </a:r>
            <a:endParaRPr lang="ru-RU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2098026" y="6047231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/>
              <a:t>1973</a:t>
            </a:r>
            <a:endParaRPr lang="ru-RU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-5899067" y="6047230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smtClean="0"/>
              <a:t>1973</a:t>
            </a:r>
            <a:endParaRPr lang="ru-RU" sz="2400"/>
          </a:p>
        </p:txBody>
      </p:sp>
      <p:sp>
        <p:nvSpPr>
          <p:cNvPr id="17" name="TextBox 16"/>
          <p:cNvSpPr txBox="1"/>
          <p:nvPr/>
        </p:nvSpPr>
        <p:spPr>
          <a:xfrm>
            <a:off x="6297168" y="6047230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/>
              <a:t>2001</a:t>
            </a:r>
            <a:endParaRPr lang="ru-RU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8067435" y="6065135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/>
              <a:t>2014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478896525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Векторы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Нарисуем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cxnSp>
        <p:nvCxnSpPr>
          <p:cNvPr id="4" name="Прямая со стрелкой 3"/>
          <p:cNvCxnSpPr/>
          <p:nvPr/>
        </p:nvCxnSpPr>
        <p:spPr>
          <a:xfrm flipV="1">
            <a:off x="1475232" y="5937504"/>
            <a:ext cx="9643872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V="1">
            <a:off x="1475232" y="2326287"/>
            <a:ext cx="0" cy="364540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095119" y="6047232"/>
            <a:ext cx="1748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smtClean="0"/>
              <a:t>год выпуска</a:t>
            </a:r>
            <a:endParaRPr lang="ru-RU" sz="2400"/>
          </a:p>
        </p:txBody>
      </p:sp>
      <p:sp>
        <p:nvSpPr>
          <p:cNvPr id="12" name="TextBox 11"/>
          <p:cNvSpPr txBox="1"/>
          <p:nvPr/>
        </p:nvSpPr>
        <p:spPr>
          <a:xfrm>
            <a:off x="0" y="2326287"/>
            <a:ext cx="13773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боевик </a:t>
            </a:r>
            <a:r>
              <a:rPr lang="ru-RU" sz="2400" smtClean="0"/>
              <a:t>/ </a:t>
            </a:r>
          </a:p>
          <a:p>
            <a:r>
              <a:rPr lang="ru-RU" sz="2400" dirty="0" smtClean="0"/>
              <a:t>военный</a:t>
            </a:r>
            <a:endParaRPr lang="ru-RU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804672" y="3391350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smtClean="0"/>
              <a:t>1</a:t>
            </a:r>
            <a:endParaRPr lang="ru-RU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819295" y="5297661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0</a:t>
            </a:r>
            <a:endParaRPr lang="ru-RU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2098026" y="6047231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/>
              <a:t>1973</a:t>
            </a:r>
            <a:endParaRPr lang="ru-RU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-5899067" y="6047230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smtClean="0"/>
              <a:t>1973</a:t>
            </a:r>
            <a:endParaRPr lang="ru-RU" sz="2400"/>
          </a:p>
        </p:txBody>
      </p:sp>
      <p:sp>
        <p:nvSpPr>
          <p:cNvPr id="17" name="TextBox 16"/>
          <p:cNvSpPr txBox="1"/>
          <p:nvPr/>
        </p:nvSpPr>
        <p:spPr>
          <a:xfrm>
            <a:off x="6297168" y="6047230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/>
              <a:t>2001</a:t>
            </a:r>
            <a:endParaRPr lang="ru-RU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8067435" y="6065135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/>
              <a:t>2014</a:t>
            </a:r>
            <a:endParaRPr lang="ru-RU" sz="2400" dirty="0"/>
          </a:p>
        </p:txBody>
      </p:sp>
      <p:cxnSp>
        <p:nvCxnSpPr>
          <p:cNvPr id="19" name="Прямая со стрелкой 18"/>
          <p:cNvCxnSpPr/>
          <p:nvPr/>
        </p:nvCxnSpPr>
        <p:spPr>
          <a:xfrm flipV="1">
            <a:off x="1489855" y="3622182"/>
            <a:ext cx="1011487" cy="17784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>
            <a:off x="1489855" y="5400675"/>
            <a:ext cx="515857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/>
          <p:nvPr/>
        </p:nvCxnSpPr>
        <p:spPr>
          <a:xfrm flipV="1">
            <a:off x="1489855" y="3594749"/>
            <a:ext cx="6725458" cy="17784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367169" y="3105653"/>
            <a:ext cx="3403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В бой идут одни старики</a:t>
            </a:r>
            <a:endParaRPr lang="ru-RU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8067435" y="3139865"/>
            <a:ext cx="1447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Джон </a:t>
            </a:r>
            <a:r>
              <a:rPr lang="ru-RU" sz="2400" dirty="0" err="1" smtClean="0"/>
              <a:t>Уик</a:t>
            </a:r>
            <a:endParaRPr lang="ru-RU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6583104" y="4884147"/>
            <a:ext cx="23118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Сладкий ноябрь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951838738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Векторы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Что круто в векторах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5899067" y="6047230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smtClean="0"/>
              <a:t>1973</a:t>
            </a:r>
            <a:endParaRPr lang="ru-RU" sz="2400"/>
          </a:p>
        </p:txBody>
      </p:sp>
      <p:sp>
        <p:nvSpPr>
          <p:cNvPr id="2" name="TextBox 1"/>
          <p:cNvSpPr txBox="1"/>
          <p:nvPr/>
        </p:nvSpPr>
        <p:spPr>
          <a:xfrm>
            <a:off x="1313428" y="2571750"/>
            <a:ext cx="8955400" cy="2909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charset="2"/>
              <a:buChar char="ü"/>
            </a:pPr>
            <a:r>
              <a:rPr lang="ru-RU" sz="3200" dirty="0" smtClean="0"/>
              <a:t>Между векторами легко посчитать угол</a:t>
            </a:r>
          </a:p>
          <a:p>
            <a:pPr marL="342900" indent="-342900">
              <a:lnSpc>
                <a:spcPct val="200000"/>
              </a:lnSpc>
              <a:buFont typeface="Wingdings" charset="2"/>
              <a:buChar char="ü"/>
            </a:pPr>
            <a:r>
              <a:rPr lang="ru-RU" sz="3200" dirty="0" smtClean="0"/>
              <a:t>Векторы могут быть любой размерности</a:t>
            </a:r>
          </a:p>
          <a:p>
            <a:pPr marL="342900" indent="-342900">
              <a:lnSpc>
                <a:spcPct val="200000"/>
              </a:lnSpc>
              <a:buFont typeface="Wingdings" charset="2"/>
              <a:buChar char="ü"/>
            </a:pPr>
            <a:r>
              <a:rPr lang="ru-RU" sz="3200" dirty="0" smtClean="0"/>
              <a:t>Можно использовать алгоритмы кластеризации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6266838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МАТРИЦЫ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Пример для интернет-магазина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5899067" y="6047230"/>
            <a:ext cx="806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smtClean="0"/>
              <a:t>1973</a:t>
            </a:r>
            <a:endParaRPr lang="ru-RU" sz="240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427" y="2387246"/>
            <a:ext cx="8431331" cy="383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132257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>
            <a:off x="1258321" y="1514004"/>
            <a:ext cx="3671903" cy="1282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lnSpc>
                <a:spcPct val="140000"/>
              </a:lnSpc>
              <a:defRPr sz="86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sz="4000" dirty="0"/>
              <a:t>Константин </a:t>
            </a:r>
          </a:p>
          <a:p>
            <a:pPr algn="l">
              <a:lnSpc>
                <a:spcPct val="100000"/>
              </a:lnSpc>
            </a:pPr>
            <a:r>
              <a:rPr lang="ru-RU" sz="4000" dirty="0" err="1"/>
              <a:t>башевой</a:t>
            </a:r>
            <a:endParaRPr sz="4000" dirty="0"/>
          </a:p>
        </p:txBody>
      </p:sp>
      <p:sp>
        <p:nvSpPr>
          <p:cNvPr id="127" name="Shape 127"/>
          <p:cNvSpPr/>
          <p:nvPr/>
        </p:nvSpPr>
        <p:spPr>
          <a:xfrm>
            <a:off x="1294069" y="2717807"/>
            <a:ext cx="1192891" cy="643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lnSpc>
                <a:spcPct val="140000"/>
              </a:lnSpc>
              <a:defRPr sz="3900" spc="78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r>
              <a:rPr lang="ru-RU" sz="2750">
                <a:latin typeface="Proxima Nova Lt" panose="02000506030000020004" pitchFamily="50" charset="0"/>
              </a:rPr>
              <a:t>Яндекс</a:t>
            </a:r>
            <a:endParaRPr sz="2750" dirty="0">
              <a:latin typeface="Proxima Nova Lt" panose="02000506030000020004" pitchFamily="50" charset="0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1258321" y="4031459"/>
            <a:ext cx="3384733" cy="974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>
              <a:lnSpc>
                <a:spcPct val="140000"/>
              </a:lnSpc>
              <a:defRPr sz="2800" spc="196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3000" b="1" dirty="0" err="1">
                <a:latin typeface="PFBeauSansPro-Bold" panose="02000800000000020004" pitchFamily="50" charset="0"/>
              </a:rPr>
              <a:t>Habr</a:t>
            </a:r>
            <a:endParaRPr lang="ru-RU" sz="3000" b="1" dirty="0">
              <a:latin typeface="PFBeauSansPro-Bold" panose="02000800000000020004" pitchFamily="50" charset="0"/>
            </a:endParaRPr>
          </a:p>
          <a:p>
            <a:pPr algn="l">
              <a:lnSpc>
                <a:spcPct val="100000"/>
              </a:lnSpc>
            </a:pPr>
            <a:r>
              <a:rPr lang="en-US" sz="3000" dirty="0">
                <a:latin typeface="Proxima Nova Lt" panose="02000506030000020004" pitchFamily="50" charset="0"/>
              </a:rPr>
              <a:t>@</a:t>
            </a:r>
            <a:r>
              <a:rPr lang="en-US" sz="3000" dirty="0" err="1">
                <a:latin typeface="Proxima Nova Lt" panose="02000506030000020004" pitchFamily="50" charset="0"/>
              </a:rPr>
              <a:t>kpi_maker</a:t>
            </a:r>
            <a:endParaRPr lang="en-US" sz="3000" dirty="0">
              <a:latin typeface="Proxima Nova Lt" panose="02000506030000020004" pitchFamily="50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3C2DF062-568A-45DB-8759-DE262E581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15" name="Shape 198">
            <a:extLst>
              <a:ext uri="{FF2B5EF4-FFF2-40B4-BE49-F238E27FC236}">
                <a16:creationId xmlns="" xmlns:a16="http://schemas.microsoft.com/office/drawing/2014/main" id="{60043467-796A-4791-97F5-E31377E47DB3}"/>
              </a:ext>
            </a:extLst>
          </p:cNvPr>
          <p:cNvSpPr/>
          <p:nvPr/>
        </p:nvSpPr>
        <p:spPr>
          <a:xfrm>
            <a:off x="1294069" y="968656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923013532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24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1269180" y="3403595"/>
            <a:ext cx="9774803" cy="993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6000" dirty="0" smtClean="0"/>
              <a:t>Зачем все это</a:t>
            </a:r>
            <a:endParaRPr lang="en-US" sz="6000" dirty="0"/>
          </a:p>
        </p:txBody>
      </p:sp>
      <p:sp>
        <p:nvSpPr>
          <p:cNvPr id="4" name="Shape 232">
            <a:extLst>
              <a:ext uri="{FF2B5EF4-FFF2-40B4-BE49-F238E27FC236}">
                <a16:creationId xmlns="" xmlns:a16="http://schemas.microsoft.com/office/drawing/2014/main" id="{F1294AC4-AE43-478C-80C1-5A8B12D765CE}"/>
              </a:ext>
            </a:extLst>
          </p:cNvPr>
          <p:cNvSpPr/>
          <p:nvPr/>
        </p:nvSpPr>
        <p:spPr>
          <a:xfrm>
            <a:off x="1298677" y="1672712"/>
            <a:ext cx="627531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146938505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ЗАЧЕМ НАМ МАТРИЦЫ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Как сравнивать объекты между собой?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25989" y="9704917"/>
            <a:ext cx="186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smtClean="0"/>
              <a:t>Сочи 1631км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1744375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ЗАЧЕМ НАМ МАТРИЦЫ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Как сравнивать объекты между собой?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sp>
        <p:nvSpPr>
          <p:cNvPr id="2" name="Овал 1"/>
          <p:cNvSpPr/>
          <p:nvPr/>
        </p:nvSpPr>
        <p:spPr>
          <a:xfrm>
            <a:off x="1745887" y="3060192"/>
            <a:ext cx="195072" cy="195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1843423" y="5711952"/>
            <a:ext cx="195072" cy="195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10445013" y="6069704"/>
            <a:ext cx="195072" cy="195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Прямая со стрелкой 3"/>
          <p:cNvCxnSpPr>
            <a:stCxn id="2" idx="4"/>
            <a:endCxn id="10" idx="0"/>
          </p:cNvCxnSpPr>
          <p:nvPr/>
        </p:nvCxnSpPr>
        <p:spPr>
          <a:xfrm>
            <a:off x="1843423" y="3255264"/>
            <a:ext cx="97536" cy="2456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>
            <a:stCxn id="2" idx="4"/>
            <a:endCxn id="12" idx="1"/>
          </p:cNvCxnSpPr>
          <p:nvPr/>
        </p:nvCxnSpPr>
        <p:spPr>
          <a:xfrm>
            <a:off x="1843423" y="3255264"/>
            <a:ext cx="8630158" cy="2843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225402" y="2591334"/>
            <a:ext cx="117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Москва</a:t>
            </a:r>
            <a:endParaRPr lang="ru-RU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009453" y="5963064"/>
            <a:ext cx="186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Сочи 1631км</a:t>
            </a:r>
            <a:endParaRPr lang="ru-RU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1225989" y="9704917"/>
            <a:ext cx="186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smtClean="0"/>
              <a:t>Сочи 1631км</a:t>
            </a:r>
            <a:endParaRPr lang="ru-RU" dirty="0" smtClean="0"/>
          </a:p>
        </p:txBody>
      </p:sp>
      <p:sp>
        <p:nvSpPr>
          <p:cNvPr id="20" name="TextBox 19"/>
          <p:cNvSpPr txBox="1"/>
          <p:nvPr/>
        </p:nvSpPr>
        <p:spPr>
          <a:xfrm>
            <a:off x="9094973" y="6300536"/>
            <a:ext cx="289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Владивосток 6417км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431586722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ЗАЧЕМ НАМ МАТРИЦЫ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Как сравнивать объекты между собой?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sp>
        <p:nvSpPr>
          <p:cNvPr id="2" name="Овал 1"/>
          <p:cNvSpPr/>
          <p:nvPr/>
        </p:nvSpPr>
        <p:spPr>
          <a:xfrm>
            <a:off x="1745887" y="3060192"/>
            <a:ext cx="195072" cy="195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1843423" y="5711952"/>
            <a:ext cx="195072" cy="195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10445013" y="6069704"/>
            <a:ext cx="195072" cy="1950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Прямая со стрелкой 3"/>
          <p:cNvCxnSpPr>
            <a:stCxn id="2" idx="4"/>
            <a:endCxn id="10" idx="0"/>
          </p:cNvCxnSpPr>
          <p:nvPr/>
        </p:nvCxnSpPr>
        <p:spPr>
          <a:xfrm>
            <a:off x="1843423" y="3255264"/>
            <a:ext cx="97536" cy="2456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>
            <a:stCxn id="2" idx="4"/>
            <a:endCxn id="12" idx="1"/>
          </p:cNvCxnSpPr>
          <p:nvPr/>
        </p:nvCxnSpPr>
        <p:spPr>
          <a:xfrm>
            <a:off x="1843423" y="3255264"/>
            <a:ext cx="8630158" cy="2843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225402" y="2591334"/>
            <a:ext cx="117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Москва</a:t>
            </a:r>
            <a:endParaRPr lang="ru-RU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009453" y="5963064"/>
            <a:ext cx="186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Сочи 1631км</a:t>
            </a:r>
            <a:endParaRPr lang="ru-RU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1225989" y="9704917"/>
            <a:ext cx="186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smtClean="0"/>
              <a:t>Сочи 1631км</a:t>
            </a:r>
            <a:endParaRPr lang="ru-RU" dirty="0" smtClean="0"/>
          </a:p>
        </p:txBody>
      </p:sp>
      <p:sp>
        <p:nvSpPr>
          <p:cNvPr id="20" name="TextBox 19"/>
          <p:cNvSpPr txBox="1"/>
          <p:nvPr/>
        </p:nvSpPr>
        <p:spPr>
          <a:xfrm>
            <a:off x="9094973" y="6300536"/>
            <a:ext cx="289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Владивосток 6417км</a:t>
            </a:r>
            <a:endParaRPr lang="ru-RU" dirty="0" smtClean="0"/>
          </a:p>
        </p:txBody>
      </p:sp>
      <p:sp>
        <p:nvSpPr>
          <p:cNvPr id="22" name="TextBox 21"/>
          <p:cNvSpPr txBox="1"/>
          <p:nvPr/>
        </p:nvSpPr>
        <p:spPr>
          <a:xfrm>
            <a:off x="6522826" y="2551341"/>
            <a:ext cx="5467299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ru-RU" sz="2400" dirty="0" smtClean="0"/>
              <a:t>Владивосток южнее Сочи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ru-RU" sz="2400" dirty="0" smtClean="0"/>
              <a:t>Длина Сочи порядка 145км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ru-RU" sz="2400" dirty="0" smtClean="0"/>
              <a:t>Парки и скверы занимают половину площади Москвы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98664116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ВАРИАНТ ПОСЛОЖНЕЕ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Какие из этих фильмов близки?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01" y="2387247"/>
            <a:ext cx="2922115" cy="4178699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315" y="2384926"/>
            <a:ext cx="2880569" cy="4181020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6040" y="2384926"/>
            <a:ext cx="2976580" cy="418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45934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Вариант посложнее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Как будем сравнивать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157324"/>
              </p:ext>
            </p:extLst>
          </p:nvPr>
        </p:nvGraphicFramePr>
        <p:xfrm>
          <a:off x="1313428" y="2525333"/>
          <a:ext cx="10086092" cy="368113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21523"/>
                <a:gridCol w="2521523"/>
                <a:gridCol w="2521523"/>
                <a:gridCol w="2521523"/>
              </a:tblGrid>
              <a:tr h="822216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Признак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Джон </a:t>
                      </a:r>
                      <a:r>
                        <a:rPr lang="ru-RU" sz="2400" dirty="0" err="1" smtClean="0"/>
                        <a:t>Уик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В бой идут одни старики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Сладкий</a:t>
                      </a:r>
                      <a:r>
                        <a:rPr lang="ru-RU" sz="2400" baseline="0" dirty="0" smtClean="0"/>
                        <a:t> ноябрь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Боевик</a:t>
                      </a:r>
                      <a:r>
                        <a:rPr lang="ru-RU" sz="2400" baseline="0" dirty="0" smtClean="0"/>
                        <a:t> / военный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Мелодрама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Трагический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Новинка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Отечественный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Есть Киану Ривз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099228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1313428" y="974212"/>
            <a:ext cx="627531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defRPr sz="3200"/>
            </a:pPr>
            <a:endParaRPr sz="1600"/>
          </a:p>
        </p:txBody>
      </p:sp>
      <p:sp>
        <p:nvSpPr>
          <p:cNvPr id="6" name="Shape 197">
            <a:extLst>
              <a:ext uri="{FF2B5EF4-FFF2-40B4-BE49-F238E27FC236}">
                <a16:creationId xmlns="" xmlns:a16="http://schemas.microsoft.com/office/drawing/2014/main" id="{4E33DE57-46D5-4CA5-95B4-9DC0AD3E1789}"/>
              </a:ext>
            </a:extLst>
          </p:cNvPr>
          <p:cNvSpPr/>
          <p:nvPr/>
        </p:nvSpPr>
        <p:spPr>
          <a:xfrm>
            <a:off x="1283931" y="514692"/>
            <a:ext cx="9685338" cy="321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15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Вариант посложнее</a:t>
            </a:r>
            <a:endParaRPr lang="en-US" sz="15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Shape 199"/>
          <p:cNvSpPr/>
          <p:nvPr/>
        </p:nvSpPr>
        <p:spPr>
          <a:xfrm>
            <a:off x="1283931" y="1269239"/>
            <a:ext cx="10728999" cy="822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30000"/>
              </a:lnSpc>
              <a:spcBef>
                <a:spcPts val="3800"/>
              </a:spcBef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4000" dirty="0" smtClean="0">
                <a:latin typeface="Proxima Nova Lt" panose="02000506030000020004" pitchFamily="50" charset="0"/>
              </a:rPr>
              <a:t>Как будем сравнивать</a:t>
            </a:r>
            <a:endParaRPr lang="ru-RU" sz="4000" dirty="0">
              <a:latin typeface="Proxima Nova Lt" panose="02000506030000020004" pitchFamily="50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7182923"/>
              </p:ext>
            </p:extLst>
          </p:nvPr>
        </p:nvGraphicFramePr>
        <p:xfrm>
          <a:off x="1313428" y="2525333"/>
          <a:ext cx="10086092" cy="368113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21523"/>
                <a:gridCol w="2521523"/>
                <a:gridCol w="2521523"/>
                <a:gridCol w="2521523"/>
              </a:tblGrid>
              <a:tr h="822216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Признак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Джон </a:t>
                      </a:r>
                      <a:r>
                        <a:rPr lang="ru-RU" sz="2400" dirty="0" err="1" smtClean="0"/>
                        <a:t>Уик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В бой идут одни старики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Сладкий</a:t>
                      </a:r>
                      <a:r>
                        <a:rPr lang="ru-RU" sz="2400" baseline="0" dirty="0" smtClean="0"/>
                        <a:t> ноябрь</a:t>
                      </a:r>
                      <a:endParaRPr lang="ru-RU" sz="2400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Боевик</a:t>
                      </a:r>
                      <a:r>
                        <a:rPr lang="ru-RU" sz="2400" baseline="0" dirty="0" smtClean="0"/>
                        <a:t> / военный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нет</a:t>
                      </a:r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Мелодрама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нет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нет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да</a:t>
                      </a:r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Трагический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нет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да</a:t>
                      </a:r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Новинка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нет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нет</a:t>
                      </a:r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Отечественный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нет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нет</a:t>
                      </a:r>
                      <a:endParaRPr lang="ru-RU" sz="2400" dirty="0"/>
                    </a:p>
                  </a:txBody>
                  <a:tcPr/>
                </a:tc>
              </a:tr>
              <a:tr h="476363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Есть Киану Ривз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нет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да</a:t>
                      </a:r>
                      <a:endParaRPr lang="ru-RU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028671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1585</TotalTime>
  <Words>295</Words>
  <Application>Microsoft Macintosh PowerPoint</Application>
  <PresentationFormat>Широкоэкранный</PresentationFormat>
  <Paragraphs>164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5" baseType="lpstr">
      <vt:lpstr>Calibri</vt:lpstr>
      <vt:lpstr>Calibri Light</vt:lpstr>
      <vt:lpstr>PF BeauSans Pro SemiBold</vt:lpstr>
      <vt:lpstr>PFBeauSansPro-Bold</vt:lpstr>
      <vt:lpstr>PFBeauSansPro-Regular</vt:lpstr>
      <vt:lpstr>Proxima Nova Lt</vt:lpstr>
      <vt:lpstr>Proxima Nova Regular</vt:lpstr>
      <vt:lpstr>Wingdings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пользователь Microsoft Office</cp:lastModifiedBy>
  <cp:revision>93</cp:revision>
  <dcterms:created xsi:type="dcterms:W3CDTF">2019-07-06T12:48:20Z</dcterms:created>
  <dcterms:modified xsi:type="dcterms:W3CDTF">2019-07-28T14:30:42Z</dcterms:modified>
</cp:coreProperties>
</file>

<file path=docProps/thumbnail.jpeg>
</file>